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7"/>
  </p:notesMasterIdLst>
  <p:sldIdLst>
    <p:sldId id="256" r:id="rId2"/>
    <p:sldId id="257" r:id="rId3"/>
    <p:sldId id="258" r:id="rId4"/>
    <p:sldId id="294" r:id="rId5"/>
    <p:sldId id="260" r:id="rId6"/>
    <p:sldId id="261" r:id="rId7"/>
    <p:sldId id="262" r:id="rId8"/>
    <p:sldId id="264" r:id="rId9"/>
    <p:sldId id="267" r:id="rId10"/>
    <p:sldId id="263" r:id="rId11"/>
    <p:sldId id="265" r:id="rId12"/>
    <p:sldId id="268" r:id="rId13"/>
    <p:sldId id="270" r:id="rId14"/>
    <p:sldId id="273" r:id="rId15"/>
    <p:sldId id="274" r:id="rId16"/>
    <p:sldId id="275" r:id="rId17"/>
    <p:sldId id="271" r:id="rId18"/>
    <p:sldId id="276" r:id="rId19"/>
    <p:sldId id="272" r:id="rId20"/>
    <p:sldId id="277" r:id="rId21"/>
    <p:sldId id="278" r:id="rId22"/>
    <p:sldId id="279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90" r:id="rId32"/>
    <p:sldId id="289" r:id="rId33"/>
    <p:sldId id="291" r:id="rId34"/>
    <p:sldId id="292" r:id="rId35"/>
    <p:sldId id="293" r:id="rId3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46D06C-B844-4E9D-B8B7-5001939CF8D6}">
  <a:tblStyle styleId="{3F46D06C-B844-4E9D-B8B7-5001939CF8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 showComments="0">
  <p:normalViewPr>
    <p:restoredLeft sz="15608"/>
    <p:restoredTop sz="94643"/>
  </p:normalViewPr>
  <p:slideViewPr>
    <p:cSldViewPr snapToGrid="0">
      <p:cViewPr varScale="1">
        <p:scale>
          <a:sx n="120" d="100"/>
          <a:sy n="120" d="100"/>
        </p:scale>
        <p:origin x="864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590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277114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0730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69158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3275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23745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53136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6047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31540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50259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17912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406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4344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5965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76832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26570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44759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54150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9277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56061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0930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63889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33611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2218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67684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57396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0331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478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Shape 3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981895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53597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870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3453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5046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6904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3611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4042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Shape 77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0.xml"/><Relationship Id="rId5" Type="http://schemas.openxmlformats.org/officeDocument/2006/relationships/image" Target="../media/image1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NYC Taxi Trip Duration Analysis</a:t>
            </a:r>
            <a:endParaRPr sz="40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729450" y="291910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Final Project - CS6240 Data Mining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Jiahui Luo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Qin Yin</a:t>
            </a:r>
            <a:endParaRPr sz="1800"/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Zhe Feng</a:t>
            </a: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729450" y="5716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</p:txBody>
      </p:sp>
      <p:sp>
        <p:nvSpPr>
          <p:cNvPr id="137" name="Shape 137"/>
          <p:cNvSpPr txBox="1"/>
          <p:nvPr/>
        </p:nvSpPr>
        <p:spPr>
          <a:xfrm>
            <a:off x="729450" y="1525825"/>
            <a:ext cx="2291400" cy="33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Latitude bounds: </a:t>
            </a:r>
            <a:endParaRPr b="1"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34.359695434570305 to</a:t>
            </a: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51.88108444213867</a:t>
            </a: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Longitude bounds: </a:t>
            </a:r>
            <a:endParaRPr b="1"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-121.9333038330078 to</a:t>
            </a: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-61.33552932739258</a:t>
            </a: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0850" y="1525825"/>
            <a:ext cx="5513900" cy="230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50" y="627775"/>
            <a:ext cx="84822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Preprocessing- </a:t>
            </a:r>
            <a:r>
              <a:rPr lang="en" dirty="0" smtClean="0"/>
              <a:t>Clean-up</a:t>
            </a:r>
            <a:r>
              <a:rPr lang="en" dirty="0"/>
              <a:t>:</a:t>
            </a:r>
            <a:endParaRPr dirty="0"/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881" y="1360822"/>
            <a:ext cx="3665342" cy="367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0200" y="1888375"/>
            <a:ext cx="2939600" cy="293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160"/>
          <p:cNvSpPr txBox="1">
            <a:spLocks noGrp="1"/>
          </p:cNvSpPr>
          <p:nvPr>
            <p:ph type="body" idx="1"/>
          </p:nvPr>
        </p:nvSpPr>
        <p:spPr>
          <a:xfrm>
            <a:off x="4841850" y="1162975"/>
            <a:ext cx="3576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latitude should be between 40.6 to 40.9</a:t>
            </a:r>
            <a:endParaRPr sz="1200" b="1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b="1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Longitude should be between -74.10 to -73.75</a:t>
            </a:r>
            <a:endParaRPr sz="1200" dirty="0"/>
          </a:p>
        </p:txBody>
      </p:sp>
      <p:sp>
        <p:nvSpPr>
          <p:cNvPr id="2" name="TextBox 1"/>
          <p:cNvSpPr txBox="1"/>
          <p:nvPr/>
        </p:nvSpPr>
        <p:spPr>
          <a:xfrm>
            <a:off x="361507" y="1525675"/>
            <a:ext cx="850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latitude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70588" y="3538773"/>
            <a:ext cx="850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latitude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565991" y="1525675"/>
            <a:ext cx="850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longitude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52170" y="3547206"/>
            <a:ext cx="850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longitude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007887" y="1965154"/>
            <a:ext cx="850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latitude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311853" y="1965154"/>
            <a:ext cx="850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longitude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032605" y="3547206"/>
            <a:ext cx="850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latitude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336571" y="3547206"/>
            <a:ext cx="850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longitude</a:t>
            </a:r>
            <a:endParaRPr lang="en-US" dirty="0"/>
          </a:p>
        </p:txBody>
      </p:sp>
      <p:sp>
        <p:nvSpPr>
          <p:cNvPr id="3" name="Right Arrow 2"/>
          <p:cNvSpPr/>
          <p:nvPr/>
        </p:nvSpPr>
        <p:spPr>
          <a:xfrm>
            <a:off x="4412512" y="3019647"/>
            <a:ext cx="429338" cy="276446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729450" y="5976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Distribution of Passenger Count</a:t>
            </a:r>
            <a:endParaRPr/>
          </a:p>
        </p:txBody>
      </p: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3050" y="1650975"/>
            <a:ext cx="6057900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729450" y="5976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Distribution of Pickup Count over the Year</a:t>
            </a:r>
            <a:endParaRPr dirty="0"/>
          </a:p>
        </p:txBody>
      </p:sp>
      <p:pic>
        <p:nvPicPr>
          <p:cNvPr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00" y="1474850"/>
            <a:ext cx="8839202" cy="2986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ctrTitle"/>
          </p:nvPr>
        </p:nvSpPr>
        <p:spPr>
          <a:xfrm>
            <a:off x="727950" y="590475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Distribution of Pickup Datetime over the Year</a:t>
            </a:r>
            <a:endParaRPr sz="2000"/>
          </a:p>
        </p:txBody>
      </p:sp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6325" y="1426675"/>
            <a:ext cx="5755901" cy="3328426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/>
          <p:nvPr/>
        </p:nvSpPr>
        <p:spPr>
          <a:xfrm>
            <a:off x="1813525" y="3506825"/>
            <a:ext cx="240300" cy="7647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524425" y="3812675"/>
            <a:ext cx="1289100" cy="153000"/>
          </a:xfrm>
          <a:prstGeom prst="rightArrow">
            <a:avLst>
              <a:gd name="adj1" fmla="val 50000"/>
              <a:gd name="adj2" fmla="val 5000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ctrTitle"/>
          </p:nvPr>
        </p:nvSpPr>
        <p:spPr>
          <a:xfrm>
            <a:off x="663900" y="57955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Distribution of Pickup Datetime over January</a:t>
            </a:r>
            <a:endParaRPr/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2598" y="1393325"/>
            <a:ext cx="4525078" cy="33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Shape 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811725" cy="133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Shape 2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9100" y="1491551"/>
            <a:ext cx="4239349" cy="3603074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Shape 219"/>
          <p:cNvSpPr/>
          <p:nvPr/>
        </p:nvSpPr>
        <p:spPr>
          <a:xfrm>
            <a:off x="3342976" y="1037850"/>
            <a:ext cx="1059696" cy="316818"/>
          </a:xfrm>
          <a:prstGeom prst="flowChartTerminator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Shape 220"/>
          <p:cNvSpPr/>
          <p:nvPr/>
        </p:nvSpPr>
        <p:spPr>
          <a:xfrm>
            <a:off x="1649100" y="4807148"/>
            <a:ext cx="2382102" cy="244026"/>
          </a:xfrm>
          <a:prstGeom prst="flowChartTerminator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729450" y="5976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Distribution of Pickup Count over the Week</a:t>
            </a:r>
            <a:endParaRPr dirty="0"/>
          </a:p>
        </p:txBody>
      </p:sp>
      <p:pic>
        <p:nvPicPr>
          <p:cNvPr id="192" name="Shape 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75" y="1705150"/>
            <a:ext cx="8658225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>
            <a:spLocks noGrp="1"/>
          </p:cNvSpPr>
          <p:nvPr>
            <p:ph type="ctrTitle"/>
          </p:nvPr>
        </p:nvSpPr>
        <p:spPr>
          <a:xfrm>
            <a:off x="620200" y="535850"/>
            <a:ext cx="7688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Distribution of Pickup Datetime over the Week</a:t>
            </a:r>
            <a:endParaRPr/>
          </a:p>
        </p:txBody>
      </p:sp>
      <p:pic>
        <p:nvPicPr>
          <p:cNvPr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925" y="1037750"/>
            <a:ext cx="6150064" cy="410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>
            <a:spLocks noGrp="1"/>
          </p:cNvSpPr>
          <p:nvPr>
            <p:ph type="title"/>
          </p:nvPr>
        </p:nvSpPr>
        <p:spPr>
          <a:xfrm>
            <a:off x="729450" y="5976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Distribution of Pickup Count over the Day</a:t>
            </a:r>
            <a:endParaRPr/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500" y="1650975"/>
            <a:ext cx="8610600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727650" y="6257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What is the problem?</a:t>
            </a:r>
            <a:endParaRPr sz="2400" b="1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Why it's important?</a:t>
            </a:r>
            <a:endParaRPr sz="2400" b="1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Who might benefit from the model?</a:t>
            </a:r>
            <a:endParaRPr sz="2400"/>
          </a:p>
        </p:txBody>
      </p:sp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4200" y="1160975"/>
            <a:ext cx="2653947" cy="2653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ctrTitle"/>
          </p:nvPr>
        </p:nvSpPr>
        <p:spPr>
          <a:xfrm>
            <a:off x="727950" y="590475"/>
            <a:ext cx="76881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Heatmap of Pickup Time over the Day</a:t>
            </a:r>
            <a:endParaRPr sz="2000"/>
          </a:p>
        </p:txBody>
      </p:sp>
      <p:pic>
        <p:nvPicPr>
          <p:cNvPr id="2" name="data mining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8707" y="1316647"/>
            <a:ext cx="7506585" cy="36164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>
            <a:spLocks noGrp="1"/>
          </p:cNvSpPr>
          <p:nvPr>
            <p:ph type="ctrTitle"/>
          </p:nvPr>
        </p:nvSpPr>
        <p:spPr>
          <a:xfrm>
            <a:off x="727950" y="602075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Distribution of Duration during the Day</a:t>
            </a:r>
            <a:endParaRPr/>
          </a:p>
        </p:txBody>
      </p:sp>
      <p:pic>
        <p:nvPicPr>
          <p:cNvPr id="237" name="Shape 2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150" y="1448075"/>
            <a:ext cx="5928631" cy="36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ctrTitle"/>
          </p:nvPr>
        </p:nvSpPr>
        <p:spPr>
          <a:xfrm>
            <a:off x="671350" y="59045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Weekday Duration vs. Weekend Duration</a:t>
            </a:r>
            <a:endParaRPr/>
          </a:p>
        </p:txBody>
      </p:sp>
      <p:pic>
        <p:nvPicPr>
          <p:cNvPr id="243" name="Shape 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2632" y="1566735"/>
            <a:ext cx="4272967" cy="2557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Shape 2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650" y="1586125"/>
            <a:ext cx="4025675" cy="255759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956930" y="4380614"/>
            <a:ext cx="2137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Weekdays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730949" y="4380614"/>
            <a:ext cx="1297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Weekends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729450" y="6502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</p:txBody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729450" y="1749266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0"/>
              </a:spcBef>
              <a:spcAft>
                <a:spcPts val="0"/>
              </a:spcAft>
              <a:buFont typeface="Wingdings" charset="2"/>
              <a:buChar char="q"/>
            </a:pPr>
            <a:r>
              <a:rPr lang="en" sz="1400" dirty="0"/>
              <a:t>Ridge Regression</a:t>
            </a:r>
            <a:endParaRPr sz="1400" dirty="0"/>
          </a:p>
          <a:p>
            <a:pPr marL="285750" lvl="0" indent="-285750">
              <a:spcBef>
                <a:spcPts val="1600"/>
              </a:spcBef>
              <a:spcAft>
                <a:spcPts val="0"/>
              </a:spcAft>
              <a:buFont typeface="Wingdings" charset="2"/>
              <a:buChar char="q"/>
            </a:pPr>
            <a:r>
              <a:rPr lang="en" sz="1400" dirty="0"/>
              <a:t>Random Forest</a:t>
            </a:r>
            <a:endParaRPr sz="1400" dirty="0"/>
          </a:p>
          <a:p>
            <a:pPr marL="285750" lvl="0" indent="-285750">
              <a:spcBef>
                <a:spcPts val="1600"/>
              </a:spcBef>
              <a:spcAft>
                <a:spcPts val="1600"/>
              </a:spcAft>
              <a:buFont typeface="Wingdings" charset="2"/>
              <a:buChar char="q"/>
            </a:pPr>
            <a:r>
              <a:rPr lang="en" sz="1400" dirty="0" err="1"/>
              <a:t>XGBoost</a:t>
            </a:r>
            <a:endParaRPr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title"/>
          </p:nvPr>
        </p:nvSpPr>
        <p:spPr>
          <a:xfrm>
            <a:off x="729450" y="636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—— Ridge Regression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most commonly used method of regularization of ill-posed problems</a:t>
            </a: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addresses some of the problems of Ordinary Least Squares by imposing a penalty on the size of coefficients. </a:t>
            </a: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 dirty="0"/>
              <a:t>* ordinary least squares (OLS) is a method for estimating the unknown parameters in a linear regression model.</a:t>
            </a:r>
            <a:endParaRPr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729450" y="636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—— Random Forest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Shape 26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An ensemble learning method</a:t>
            </a: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Constructing a multitude of decision trees at training time and outputting the class that is the mode of mean prediction of the individual trees</a:t>
            </a: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 dirty="0"/>
              <a:t>Correct decision trees’ habit of overfitting </a:t>
            </a:r>
            <a:endParaRPr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title"/>
          </p:nvPr>
        </p:nvSpPr>
        <p:spPr>
          <a:xfrm>
            <a:off x="729450" y="636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—— XGBoost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727650" y="176695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short for “Extreme Gradient Boosting” / ensemble method</a:t>
            </a: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 err="1"/>
              <a:t>XGBoost</a:t>
            </a:r>
            <a:r>
              <a:rPr lang="en" sz="1400" dirty="0"/>
              <a:t> is an implementation of gradient boosted decision trees designed for speed and performance.</a:t>
            </a: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Advantage: </a:t>
            </a:r>
            <a:endParaRPr sz="14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400" dirty="0"/>
              <a:t>Execution Speed.</a:t>
            </a:r>
            <a:endParaRPr sz="14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400" dirty="0"/>
              <a:t>Model Performance</a:t>
            </a:r>
            <a:r>
              <a:rPr lang="en" dirty="0"/>
              <a:t>.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6300" y="2494125"/>
            <a:ext cx="3388350" cy="203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Shape 275"/>
          <p:cNvSpPr txBox="1"/>
          <p:nvPr/>
        </p:nvSpPr>
        <p:spPr>
          <a:xfrm>
            <a:off x="5494075" y="4527125"/>
            <a:ext cx="31728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55555"/>
                </a:solidFill>
                <a:highlight>
                  <a:srgbClr val="FFFFFF"/>
                </a:highlight>
              </a:rPr>
              <a:t>XGBoost was almost always faster than the other benchmarked implementations of gradient boosting and bagged decision trees from R, Python Spark and H2O.</a:t>
            </a:r>
            <a:endParaRPr sz="9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title"/>
          </p:nvPr>
        </p:nvSpPr>
        <p:spPr>
          <a:xfrm>
            <a:off x="729450" y="636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—— Performance &amp; Evaluation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1" name="Shape 281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729450" y="1660625"/>
                <a:ext cx="7688700" cy="27270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buNone/>
                </a:pPr>
                <a:r>
                  <a:rPr lang="en" sz="1400" dirty="0" smtClean="0"/>
                  <a:t>the coefficient of determination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" sz="1400" i="1" dirty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" sz="1400" i="1" dirty="0">
                            <a:latin typeface="Cambria Math" charset="0"/>
                          </a:rPr>
                          <m:t>𝑅</m:t>
                        </m:r>
                      </m:e>
                      <m:sup>
                        <m:r>
                          <a:rPr lang="en-US" sz="1400" i="1" dirty="0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" sz="1400" dirty="0" smtClean="0"/>
                  <a:t> of the prediction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" sz="1400" i="1" dirty="0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" sz="1400" b="0" i="1" dirty="0" smtClean="0">
                            <a:latin typeface="Cambria Math" charset="0"/>
                          </a:rPr>
                          <m:t>𝑅</m:t>
                        </m:r>
                      </m:e>
                      <m:sup>
                        <m:r>
                          <a:rPr lang="en-US" sz="1400" b="0" i="1" dirty="0" smtClean="0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" sz="1400" dirty="0" smtClean="0"/>
                  <a:t>:  </a:t>
                </a:r>
                <a:r>
                  <a:rPr lang="en" sz="1400" dirty="0"/>
                  <a:t>a statistical measure of how close the data are to the fitted regression line</a:t>
                </a:r>
              </a:p>
              <a:p>
                <a:pPr marL="0" lvl="0" indent="0">
                  <a:spcBef>
                    <a:spcPts val="1600"/>
                  </a:spcBef>
                  <a:buNone/>
                </a:pPr>
                <a:r>
                  <a:rPr lang="en" sz="1400" dirty="0"/>
                  <a:t>   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" sz="1400" i="1" dirty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" sz="1400" i="1" dirty="0">
                            <a:latin typeface="Cambria Math" charset="0"/>
                          </a:rPr>
                          <m:t>𝑅</m:t>
                        </m:r>
                      </m:e>
                      <m:sup>
                        <m:r>
                          <a:rPr lang="en-US" sz="1400" i="1" dirty="0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" sz="1400" dirty="0"/>
                  <a:t> = Explained variation / Total variation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None/>
                </a:pPr>
                <a:r>
                  <a:rPr lang="en" sz="1400" dirty="0"/>
                  <a:t>R-squared is always between 0 and 100%:</a:t>
                </a:r>
              </a:p>
              <a:p>
                <a:pPr marL="628650" lvl="1" indent="-171450">
                  <a:buClr>
                    <a:srgbClr val="000000"/>
                  </a:buClr>
                  <a:buFont typeface="Wingdings" charset="2"/>
                  <a:buChar char="Ø"/>
                </a:pPr>
                <a:r>
                  <a:rPr lang="en" sz="1200" dirty="0"/>
                  <a:t>0% indicates that the model explains none of the variability of the response data around its mean.</a:t>
                </a:r>
              </a:p>
              <a:p>
                <a:pPr marL="628650" lvl="1" indent="-171450">
                  <a:buClr>
                    <a:srgbClr val="000000"/>
                  </a:buClr>
                  <a:buFont typeface="Wingdings" charset="2"/>
                  <a:buChar char="Ø"/>
                </a:pPr>
                <a:r>
                  <a:rPr lang="en" sz="1200" dirty="0"/>
                  <a:t>100% indicates that the model explains all the variability of the response data around its mean.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None/>
                </a:pPr>
                <a:r>
                  <a:rPr lang="en" sz="1400" dirty="0"/>
                  <a:t>In general, the higher the R-squared, the better the model fits your data. </a:t>
                </a:r>
                <a:endParaRPr sz="1400" dirty="0"/>
              </a:p>
            </p:txBody>
          </p:sp>
        </mc:Choice>
        <mc:Fallback>
          <p:sp>
            <p:nvSpPr>
              <p:cNvPr id="281" name="Shape 28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29450" y="1660625"/>
                <a:ext cx="7688700" cy="2727000"/>
              </a:xfrm>
              <a:prstGeom prst="rect">
                <a:avLst/>
              </a:prstGeom>
              <a:blipFill rotWithShape="0">
                <a:blip r:embed="rId3"/>
                <a:stretch>
                  <a:fillRect l="-238" b="-116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>
            <a:spLocks noGrp="1"/>
          </p:cNvSpPr>
          <p:nvPr>
            <p:ph type="title"/>
          </p:nvPr>
        </p:nvSpPr>
        <p:spPr>
          <a:xfrm>
            <a:off x="729450" y="636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—— Performance &amp; Evaluation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727650" y="176695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RMSE(root-mean-square error)</a:t>
            </a:r>
            <a:endParaRPr sz="1400" b="1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a frequently used measure of the differences between values predicted by a model and the values actually observed</a:t>
            </a: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indicates the absolute fit of the model to the data–how close the observed data points are to the model’s predicted values. </a:t>
            </a: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lower RMSE indicate better fit.</a:t>
            </a:r>
            <a:endParaRPr sz="1200" dirty="0">
              <a:solidFill>
                <a:srgbClr val="24272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150" dirty="0">
              <a:solidFill>
                <a:srgbClr val="24272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50" dirty="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729450" y="636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—— Performance &amp; Evaluation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Shape 293"/>
          <p:cNvSpPr txBox="1"/>
          <p:nvPr/>
        </p:nvSpPr>
        <p:spPr>
          <a:xfrm rot="-5400000">
            <a:off x="1716450" y="2768038"/>
            <a:ext cx="5436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r-square</a:t>
            </a:r>
            <a:endParaRPr sz="600"/>
          </a:p>
        </p:txBody>
      </p:sp>
      <p:sp>
        <p:nvSpPr>
          <p:cNvPr id="294" name="Shape 294"/>
          <p:cNvSpPr txBox="1"/>
          <p:nvPr/>
        </p:nvSpPr>
        <p:spPr>
          <a:xfrm>
            <a:off x="6309150" y="4106700"/>
            <a:ext cx="11409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#early_stopping_rounds</a:t>
            </a:r>
            <a:endParaRPr sz="600"/>
          </a:p>
        </p:txBody>
      </p:sp>
      <p:pic>
        <p:nvPicPr>
          <p:cNvPr id="295" name="Shape 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3699" y="1800550"/>
            <a:ext cx="4145461" cy="249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727650" y="6492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792900" y="1305713"/>
            <a:ext cx="75582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What dataset </a:t>
            </a:r>
            <a:r>
              <a:rPr lang="en" sz="2400" b="1" dirty="0" smtClean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?</a:t>
            </a:r>
            <a:endParaRPr lang="en-US" sz="2400" b="1" dirty="0" smtClean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dirty="0" err="1" smtClean="0">
                <a:solidFill>
                  <a:srgbClr val="1A1A1A"/>
                </a:solidFill>
                <a:latin typeface="Arial"/>
                <a:ea typeface="Arial"/>
                <a:cs typeface="Arial"/>
                <a:sym typeface="Raleway"/>
              </a:rPr>
              <a:t>Kaggle</a:t>
            </a:r>
            <a:endParaRPr lang="en-US" sz="1800" dirty="0">
              <a:solidFill>
                <a:srgbClr val="1A1A1A"/>
              </a:solidFill>
              <a:latin typeface="Arial"/>
              <a:ea typeface="Arial"/>
              <a:cs typeface="Arial"/>
              <a:sym typeface="Raleway"/>
            </a:endParaRPr>
          </a:p>
        </p:txBody>
      </p:sp>
      <p:sp>
        <p:nvSpPr>
          <p:cNvPr id="102" name="Shape 102"/>
          <p:cNvSpPr txBox="1"/>
          <p:nvPr/>
        </p:nvSpPr>
        <p:spPr>
          <a:xfrm>
            <a:off x="4236394" y="1305713"/>
            <a:ext cx="3643800" cy="17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  <a:buClr>
                <a:srgbClr val="595959"/>
              </a:buClr>
              <a:buSzPts val="1300"/>
            </a:pPr>
            <a:r>
              <a:rPr lang="en" sz="2400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How large is it </a:t>
            </a:r>
            <a:r>
              <a:rPr lang="en" sz="2400" b="1" dirty="0" smtClean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?</a:t>
            </a:r>
            <a:endParaRPr lang="en-US" sz="1800" dirty="0" smtClean="0">
              <a:solidFill>
                <a:srgbClr val="1A1A1A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800" dirty="0" err="1" smtClean="0">
                <a:solidFill>
                  <a:srgbClr val="1A1A1A"/>
                </a:solidFill>
              </a:rPr>
              <a:t>train.csv</a:t>
            </a:r>
            <a:r>
              <a:rPr lang="en" sz="1800" dirty="0" smtClean="0">
                <a:solidFill>
                  <a:srgbClr val="1A1A1A"/>
                </a:solidFill>
              </a:rPr>
              <a:t> </a:t>
            </a:r>
            <a:r>
              <a:rPr lang="en" sz="1800" dirty="0">
                <a:solidFill>
                  <a:srgbClr val="1A1A1A"/>
                </a:solidFill>
              </a:rPr>
              <a:t>- the training set (contains 1458644 trip records)</a:t>
            </a:r>
            <a:endParaRPr sz="1800" dirty="0">
              <a:solidFill>
                <a:srgbClr val="1A1A1A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rgbClr val="1A1A1A"/>
                </a:solidFill>
              </a:rPr>
              <a:t>test.csv</a:t>
            </a:r>
            <a:r>
              <a:rPr lang="en" sz="1800" dirty="0">
                <a:solidFill>
                  <a:srgbClr val="1A1A1A"/>
                </a:solidFill>
              </a:rPr>
              <a:t> - the testing set (contains 625134 trip records)</a:t>
            </a:r>
            <a:endParaRPr sz="1800" dirty="0">
              <a:solidFill>
                <a:srgbClr val="1A1A1A"/>
              </a:solidFill>
            </a:endParaRPr>
          </a:p>
          <a:p>
            <a:pPr marL="0" lvl="0" indent="0">
              <a:spcBef>
                <a:spcPts val="150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>
            <a:spLocks noGrp="1"/>
          </p:cNvSpPr>
          <p:nvPr>
            <p:ph type="title"/>
          </p:nvPr>
        </p:nvSpPr>
        <p:spPr>
          <a:xfrm>
            <a:off x="729450" y="636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—— Performance &amp; Evaluation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1" name="Shape 3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5775" y="1841025"/>
            <a:ext cx="3710375" cy="2230336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Shape 302"/>
          <p:cNvSpPr txBox="1"/>
          <p:nvPr/>
        </p:nvSpPr>
        <p:spPr>
          <a:xfrm rot="-5400000">
            <a:off x="2061125" y="2794913"/>
            <a:ext cx="5436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r-square</a:t>
            </a:r>
            <a:endParaRPr sz="600"/>
          </a:p>
        </p:txBody>
      </p:sp>
      <p:sp>
        <p:nvSpPr>
          <p:cNvPr id="303" name="Shape 303"/>
          <p:cNvSpPr txBox="1"/>
          <p:nvPr/>
        </p:nvSpPr>
        <p:spPr>
          <a:xfrm>
            <a:off x="6043275" y="3722250"/>
            <a:ext cx="770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#classifiers</a:t>
            </a:r>
            <a:endParaRPr sz="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title"/>
          </p:nvPr>
        </p:nvSpPr>
        <p:spPr>
          <a:xfrm>
            <a:off x="729450" y="636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—— Performance &amp; Evaluation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7" name="Shape 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0325" y="1748250"/>
            <a:ext cx="4054900" cy="2437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Shape 318"/>
          <p:cNvSpPr txBox="1"/>
          <p:nvPr/>
        </p:nvSpPr>
        <p:spPr>
          <a:xfrm rot="-5400000">
            <a:off x="1756225" y="2781638"/>
            <a:ext cx="5436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rmse</a:t>
            </a:r>
            <a:endParaRPr sz="600"/>
          </a:p>
        </p:txBody>
      </p:sp>
      <p:sp>
        <p:nvSpPr>
          <p:cNvPr id="319" name="Shape 319"/>
          <p:cNvSpPr txBox="1"/>
          <p:nvPr/>
        </p:nvSpPr>
        <p:spPr>
          <a:xfrm>
            <a:off x="6309150" y="4106700"/>
            <a:ext cx="770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#iterations</a:t>
            </a:r>
            <a:endParaRPr sz="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>
            <a:spLocks noGrp="1"/>
          </p:cNvSpPr>
          <p:nvPr>
            <p:ph type="title"/>
          </p:nvPr>
        </p:nvSpPr>
        <p:spPr>
          <a:xfrm>
            <a:off x="729450" y="636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—— Performance &amp; Evaluation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9" name="Shape 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1150" y="1815200"/>
            <a:ext cx="4076401" cy="2937276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Shape 310"/>
          <p:cNvSpPr txBox="1"/>
          <p:nvPr/>
        </p:nvSpPr>
        <p:spPr>
          <a:xfrm>
            <a:off x="195375" y="2076098"/>
            <a:ext cx="1607400" cy="20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f0: vendor_id</a:t>
            </a:r>
            <a:b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f1: passenger_count </a:t>
            </a:r>
            <a:endParaRPr sz="105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f2: pickup_longitude</a:t>
            </a:r>
            <a:b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f3: pickup_latitude</a:t>
            </a:r>
            <a:b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f4: dropoff_longitude</a:t>
            </a:r>
            <a:b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f5: dropoff_latitude</a:t>
            </a:r>
            <a:b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f6: pickup_hour</a:t>
            </a:r>
            <a:b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f7: week_of_year</a:t>
            </a:r>
            <a:b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f8: day_of_year</a:t>
            </a:r>
            <a:endParaRPr sz="105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f9: day_of_week</a:t>
            </a:r>
            <a:endParaRPr sz="105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Shape 311"/>
          <p:cNvSpPr txBox="1"/>
          <p:nvPr/>
        </p:nvSpPr>
        <p:spPr>
          <a:xfrm>
            <a:off x="6800550" y="2174050"/>
            <a:ext cx="1723500" cy="18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Drop-off location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Pick-up location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Day of Week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Date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#passengers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#vendor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>
            <a:spLocks noGrp="1"/>
          </p:cNvSpPr>
          <p:nvPr>
            <p:ph type="title"/>
          </p:nvPr>
        </p:nvSpPr>
        <p:spPr>
          <a:xfrm>
            <a:off x="729450" y="636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—— Performance &amp; Evaluation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753610318"/>
              </p:ext>
            </p:extLst>
          </p:nvPr>
        </p:nvGraphicFramePr>
        <p:xfrm>
          <a:off x="1993977" y="1950316"/>
          <a:ext cx="4651372" cy="1864163"/>
        </p:xfrm>
        <a:graphic>
          <a:graphicData uri="http://schemas.openxmlformats.org/drawingml/2006/table">
            <a:tbl>
              <a:tblPr>
                <a:noFill/>
                <a:tableStyleId>{3F46D06C-B844-4E9D-B8B7-5001939CF8D6}</a:tableStyleId>
              </a:tblPr>
              <a:tblGrid>
                <a:gridCol w="1786800"/>
                <a:gridCol w="2864572"/>
              </a:tblGrid>
              <a:tr h="473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Model</a:t>
                      </a:r>
                      <a:endParaRPr sz="1300" b="1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RMSE</a:t>
                      </a:r>
                      <a:endParaRPr sz="1300" b="1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/>
                </a:tc>
              </a:tr>
              <a:tr h="491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Ridge Regression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300" dirty="0" smtClean="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274.97</a:t>
                      </a:r>
                      <a:endParaRPr sz="1300" dirty="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/>
                </a:tc>
              </a:tr>
              <a:tr h="488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Random Forest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300" dirty="0" smtClean="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107.12</a:t>
                      </a:r>
                      <a:endParaRPr sz="1300" dirty="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/>
                </a:tc>
              </a:tr>
              <a:tr h="403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XGBoost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300" dirty="0" smtClean="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0.35</a:t>
                      </a:r>
                      <a:endParaRPr sz="1300" dirty="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729450" y="18270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Experimental study:</a:t>
            </a: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Training part: </a:t>
            </a:r>
            <a:r>
              <a:rPr lang="en" sz="1400" dirty="0" smtClean="0"/>
              <a:t>size </a:t>
            </a:r>
            <a:r>
              <a:rPr lang="en" sz="1400" dirty="0"/>
              <a:t>of training set vs performance,  train weekday/weekends </a:t>
            </a: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Testing part: more evaluation method</a:t>
            </a: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50" dirty="0"/>
              <a:t>RMSLE (Root Mean Squared Logarithmic Error)</a:t>
            </a:r>
            <a:endParaRPr sz="1050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050" dirty="0"/>
              <a:t>usually used when you don't want to penalize huge differences in the predicted and true values when both predicted and true values are huge numbers.</a:t>
            </a:r>
            <a:endParaRPr sz="1050" dirty="0"/>
          </a:p>
        </p:txBody>
      </p:sp>
      <p:sp>
        <p:nvSpPr>
          <p:cNvPr id="331" name="Shape 331"/>
          <p:cNvSpPr txBox="1">
            <a:spLocks noGrp="1"/>
          </p:cNvSpPr>
          <p:nvPr>
            <p:ph type="title"/>
          </p:nvPr>
        </p:nvSpPr>
        <p:spPr>
          <a:xfrm>
            <a:off x="729450" y="636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Work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—— Performance &amp; Evaluation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633009" y="2110085"/>
            <a:ext cx="38779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Thank</a:t>
            </a:r>
            <a:r>
              <a:rPr lang="zh-CN" altLang="en-US" sz="54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54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you!</a:t>
            </a:r>
            <a:endParaRPr lang="en-US" altLang="zh-CN" sz="54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83891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727650" y="6492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- Data Fields</a:t>
            </a:r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600059" y="1366493"/>
            <a:ext cx="7688700" cy="2261100"/>
          </a:xfrm>
        </p:spPr>
        <p:txBody>
          <a:bodyPr/>
          <a:lstStyle/>
          <a:p>
            <a:pPr lvl="0" indent="-317500">
              <a:spcBef>
                <a:spcPts val="300"/>
              </a:spcBef>
              <a:buClr>
                <a:srgbClr val="1A1A1A"/>
              </a:buClr>
              <a:buSzPts val="1400"/>
              <a:buFont typeface="+mj-lt"/>
              <a:buAutoNum type="arabicPeriod"/>
            </a:pPr>
            <a:r>
              <a:rPr lang="en" sz="1400" dirty="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id - a unique identifier for each trip</a:t>
            </a:r>
          </a:p>
          <a:p>
            <a:pPr lvl="0" indent="-317500">
              <a:buClr>
                <a:srgbClr val="1A1A1A"/>
              </a:buClr>
              <a:buSzPts val="1400"/>
              <a:buFont typeface="+mj-lt"/>
              <a:buAutoNum type="arabicPeriod"/>
            </a:pPr>
            <a:r>
              <a:rPr lang="en" sz="1400" dirty="0" err="1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vendor_id</a:t>
            </a:r>
            <a:r>
              <a:rPr lang="en" sz="1400" dirty="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- a code indicating the provider associated with the trip record</a:t>
            </a:r>
          </a:p>
          <a:p>
            <a:pPr lvl="0" indent="-317500">
              <a:buClr>
                <a:srgbClr val="1A1A1A"/>
              </a:buClr>
              <a:buSzPts val="1400"/>
              <a:buFont typeface="+mj-lt"/>
              <a:buAutoNum type="arabicPeriod"/>
            </a:pPr>
            <a:r>
              <a:rPr lang="en" sz="1400" dirty="0" err="1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pickup_datetime</a:t>
            </a:r>
            <a:r>
              <a:rPr lang="en" sz="1400" dirty="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- date and time when the meter was engaged</a:t>
            </a:r>
          </a:p>
          <a:p>
            <a:pPr lvl="0" indent="-317500">
              <a:buClr>
                <a:srgbClr val="1A1A1A"/>
              </a:buClr>
              <a:buSzPts val="1400"/>
              <a:buFont typeface="+mj-lt"/>
              <a:buAutoNum type="arabicPeriod"/>
            </a:pPr>
            <a:r>
              <a:rPr lang="en" sz="1400" dirty="0" err="1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dropoff_datetime</a:t>
            </a:r>
            <a:r>
              <a:rPr lang="en" sz="1400" dirty="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- date and time when the meter was disengaged</a:t>
            </a:r>
          </a:p>
          <a:p>
            <a:pPr lvl="0" indent="-317500">
              <a:buClr>
                <a:srgbClr val="1A1A1A"/>
              </a:buClr>
              <a:buSzPts val="1400"/>
              <a:buFont typeface="+mj-lt"/>
              <a:buAutoNum type="arabicPeriod"/>
            </a:pPr>
            <a:r>
              <a:rPr lang="en" sz="1400" dirty="0" err="1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passenger_count</a:t>
            </a:r>
            <a:r>
              <a:rPr lang="en" sz="1400" dirty="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- the number of passengers in the vehicle (driver entered value)</a:t>
            </a:r>
          </a:p>
          <a:p>
            <a:pPr lvl="0" indent="-317500">
              <a:buClr>
                <a:srgbClr val="1A1A1A"/>
              </a:buClr>
              <a:buSzPts val="1400"/>
              <a:buFont typeface="+mj-lt"/>
              <a:buAutoNum type="arabicPeriod"/>
            </a:pPr>
            <a:r>
              <a:rPr lang="en" sz="1400" dirty="0" err="1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pickup_longitude</a:t>
            </a:r>
            <a:r>
              <a:rPr lang="en" sz="1400" dirty="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- the longitude where the meter was engaged</a:t>
            </a:r>
          </a:p>
          <a:p>
            <a:pPr lvl="0" indent="-317500">
              <a:buClr>
                <a:srgbClr val="1A1A1A"/>
              </a:buClr>
              <a:buSzPts val="1400"/>
              <a:buFont typeface="+mj-lt"/>
              <a:buAutoNum type="arabicPeriod"/>
            </a:pPr>
            <a:r>
              <a:rPr lang="en" sz="1400" dirty="0" err="1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pickup_latitude</a:t>
            </a:r>
            <a:r>
              <a:rPr lang="en" sz="1400" dirty="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- the latitude where the meter was engaged</a:t>
            </a:r>
          </a:p>
          <a:p>
            <a:pPr lvl="0" indent="-317500">
              <a:buClr>
                <a:srgbClr val="1A1A1A"/>
              </a:buClr>
              <a:buSzPts val="1400"/>
              <a:buFont typeface="+mj-lt"/>
              <a:buAutoNum type="arabicPeriod"/>
            </a:pPr>
            <a:r>
              <a:rPr lang="en" sz="1400" dirty="0" err="1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dropoff_longitude</a:t>
            </a:r>
            <a:r>
              <a:rPr lang="en" sz="1400" dirty="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- the longitude where the meter was disengaged</a:t>
            </a:r>
          </a:p>
          <a:p>
            <a:pPr lvl="0" indent="-317500">
              <a:buClr>
                <a:srgbClr val="1A1A1A"/>
              </a:buClr>
              <a:buSzPts val="1400"/>
              <a:buFont typeface="+mj-lt"/>
              <a:buAutoNum type="arabicPeriod"/>
            </a:pPr>
            <a:r>
              <a:rPr lang="en" sz="1400" dirty="0" err="1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dropoff_latitude</a:t>
            </a:r>
            <a:r>
              <a:rPr lang="en" sz="1400" dirty="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- the latitude where the meter was disengaged</a:t>
            </a:r>
          </a:p>
          <a:p>
            <a:pPr lvl="0" indent="-317500">
              <a:buClr>
                <a:srgbClr val="1A1A1A"/>
              </a:buClr>
              <a:buSzPts val="1400"/>
              <a:buFont typeface="+mj-lt"/>
              <a:buAutoNum type="arabicPeriod"/>
            </a:pPr>
            <a:r>
              <a:rPr lang="en" sz="1400" dirty="0" err="1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store_and_fwd_flag</a:t>
            </a:r>
            <a:r>
              <a:rPr lang="en" sz="1400" dirty="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- This flag indicates whether the trip record was held in vehicle memory before sending to the vendor because the vehicle did not have a connection to the server - Y=store and forward; N=not a store and forward trip</a:t>
            </a:r>
          </a:p>
          <a:p>
            <a:pPr lvl="0" indent="-317500">
              <a:buClr>
                <a:srgbClr val="1A1A1A"/>
              </a:buClr>
              <a:buSzPts val="1400"/>
              <a:buFont typeface="+mj-lt"/>
              <a:buAutoNum type="arabicPeriod"/>
            </a:pPr>
            <a:r>
              <a:rPr lang="en" sz="1400" dirty="0" err="1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trip_duration</a:t>
            </a:r>
            <a:r>
              <a:rPr lang="en" sz="1400" dirty="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- duration of the trip in seconds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159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729450" y="669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588" y="1620263"/>
            <a:ext cx="8662425" cy="190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729450" y="5716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729450" y="1539375"/>
            <a:ext cx="2397000" cy="31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Trip Duration:</a:t>
            </a:r>
            <a:endParaRPr sz="1400" b="1" dirty="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count    1.458644e+06</a:t>
            </a:r>
            <a:b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mean     9.594923e+02</a:t>
            </a:r>
            <a:b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400" dirty="0" err="1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std</a:t>
            </a:r>
            <a: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     5.237432e+03</a:t>
            </a:r>
            <a:b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min      1.000000e+00</a:t>
            </a:r>
            <a:b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25%      3.970000e+02</a:t>
            </a:r>
            <a:b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50%      6.620000e+02</a:t>
            </a:r>
            <a:b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75%      1.075000e+03</a:t>
            </a:r>
            <a:b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max      3.526282e+06</a:t>
            </a:r>
            <a:b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Name: </a:t>
            </a:r>
            <a:r>
              <a:rPr lang="en" sz="1400" dirty="0" err="1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trip_duration</a:t>
            </a:r>
            <a: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</a:t>
            </a:r>
            <a:r>
              <a:rPr lang="en" sz="1400" dirty="0" err="1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dtype</a:t>
            </a:r>
            <a:r>
              <a:rPr lang="en" sz="1400" dirty="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: float64</a:t>
            </a:r>
            <a:endParaRPr sz="1400" dirty="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  <p:sp>
        <p:nvSpPr>
          <p:cNvPr id="122" name="Shape 122"/>
          <p:cNvSpPr txBox="1"/>
          <p:nvPr/>
        </p:nvSpPr>
        <p:spPr>
          <a:xfrm>
            <a:off x="3140100" y="1539375"/>
            <a:ext cx="6003900" cy="33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Number of Passengers:</a:t>
            </a:r>
            <a:endParaRPr b="1"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Passengers: 0 to 8</a:t>
            </a: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pickup_datetime</a:t>
            </a:r>
            <a:r>
              <a:rPr lang="en" b="1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bounds: </a:t>
            </a:r>
            <a:endParaRPr b="1"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2016-01-01 00:00:17 to 2016-06-30 23:59:39</a:t>
            </a: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dropoff_datetime</a:t>
            </a:r>
            <a:r>
              <a:rPr lang="en" b="1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bounds: </a:t>
            </a:r>
            <a:endParaRPr b="1"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2016-01-01 00:03:31 to 2016-07-01 23:02:03</a:t>
            </a: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Latitude bounds: </a:t>
            </a:r>
            <a:endParaRPr b="1"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34.359695434570305 to 51.88108444213867</a:t>
            </a: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Longitude bounds: </a:t>
            </a:r>
            <a:endParaRPr b="1"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-121.9333038330078 to -61.33552932739258</a:t>
            </a:r>
            <a:endParaRPr dirty="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2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729450" y="5716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729450" y="1539375"/>
            <a:ext cx="2397000" cy="17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Trip Duration: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/>
            </a:r>
            <a:b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min      1 s</a:t>
            </a:r>
            <a:b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max      3526282 s</a:t>
            </a:r>
            <a:b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Name: trip_duration, dtype: float64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129" name="Shape 129"/>
          <p:cNvSpPr txBox="1"/>
          <p:nvPr/>
        </p:nvSpPr>
        <p:spPr>
          <a:xfrm>
            <a:off x="3278300" y="1539375"/>
            <a:ext cx="5139900" cy="18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1s or 40.8 days for one trip</a:t>
            </a:r>
            <a:endParaRPr sz="3000"/>
          </a:p>
        </p:txBody>
      </p:sp>
      <p:sp>
        <p:nvSpPr>
          <p:cNvPr id="130" name="Shape 130"/>
          <p:cNvSpPr txBox="1"/>
          <p:nvPr/>
        </p:nvSpPr>
        <p:spPr>
          <a:xfrm>
            <a:off x="839900" y="3549225"/>
            <a:ext cx="1828800" cy="9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Number of Passengers:</a:t>
            </a:r>
            <a:endParaRPr b="1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Passengers: 0 to 8</a:t>
            </a:r>
            <a:endParaRPr/>
          </a:p>
        </p:txBody>
      </p:sp>
      <p:sp>
        <p:nvSpPr>
          <p:cNvPr id="131" name="Shape 131"/>
          <p:cNvSpPr txBox="1"/>
          <p:nvPr/>
        </p:nvSpPr>
        <p:spPr>
          <a:xfrm>
            <a:off x="3200400" y="3549225"/>
            <a:ext cx="5139900" cy="9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No Passengers</a:t>
            </a:r>
            <a:endParaRPr sz="3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729450" y="6277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144" name="Shape 144"/>
          <p:cNvSpPr txBox="1"/>
          <p:nvPr/>
        </p:nvSpPr>
        <p:spPr>
          <a:xfrm>
            <a:off x="921175" y="1232750"/>
            <a:ext cx="6502500" cy="12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Trip Duration Clean-up: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m = </a:t>
            </a:r>
            <a:r>
              <a:rPr lang="en" b="1" dirty="0" err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np.mean</a:t>
            </a:r>
            <a:r>
              <a:rPr lang="en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(train['</a:t>
            </a:r>
            <a:r>
              <a:rPr lang="en" b="1" dirty="0" err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trip_duration</a:t>
            </a:r>
            <a:r>
              <a:rPr lang="en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'])</a:t>
            </a:r>
            <a:endParaRPr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s = </a:t>
            </a:r>
            <a:r>
              <a:rPr lang="en" b="1" dirty="0" err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np.std</a:t>
            </a:r>
            <a:r>
              <a:rPr lang="en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(train['</a:t>
            </a:r>
            <a:r>
              <a:rPr lang="en" b="1" dirty="0" err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trip_duration</a:t>
            </a:r>
            <a:r>
              <a:rPr lang="en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'])</a:t>
            </a:r>
            <a:endParaRPr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train = train[train['</a:t>
            </a:r>
            <a:r>
              <a:rPr lang="en" b="1" dirty="0" err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trip_duration</a:t>
            </a:r>
            <a:r>
              <a:rPr lang="en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'] &lt;= m + 2*s]</a:t>
            </a:r>
            <a:endParaRPr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train = train[train['</a:t>
            </a:r>
            <a:r>
              <a:rPr lang="en" b="1" dirty="0" err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trip_duration</a:t>
            </a:r>
            <a:r>
              <a:rPr lang="en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'] &gt;= m - 2*s]</a:t>
            </a:r>
            <a:endParaRPr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5" name="Shape 145"/>
          <p:cNvSpPr txBox="1"/>
          <p:nvPr/>
        </p:nvSpPr>
        <p:spPr>
          <a:xfrm>
            <a:off x="921175" y="3131225"/>
            <a:ext cx="5364600" cy="10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Missing Values: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print(train.isnull().sum())</a:t>
            </a:r>
            <a:endParaRPr b="1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print(test.isnull().sum())</a:t>
            </a:r>
            <a:endParaRPr b="1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Shape 146"/>
          <p:cNvSpPr txBox="1"/>
          <p:nvPr/>
        </p:nvSpPr>
        <p:spPr>
          <a:xfrm>
            <a:off x="4971525" y="1232750"/>
            <a:ext cx="31836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for duplicates: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print('No of Duplicates, Trip IDs: {}'.format(len(train) - len(train.drop_duplicates(subset='id'))))</a:t>
            </a:r>
            <a:endParaRPr/>
          </a:p>
        </p:txBody>
      </p:sp>
      <p:sp>
        <p:nvSpPr>
          <p:cNvPr id="147" name="Shape 147"/>
          <p:cNvSpPr txBox="1"/>
          <p:nvPr/>
        </p:nvSpPr>
        <p:spPr>
          <a:xfrm>
            <a:off x="4971525" y="3131225"/>
            <a:ext cx="4294200" cy="13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Passenger Count Clean-up: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print('Empty trips: {}'.format(train[train.passenger_count == 0].shape[0]))</a:t>
            </a:r>
            <a:endParaRPr b="1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train = train[train.passenger_count &gt; 0]</a:t>
            </a:r>
            <a:endParaRPr b="1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print('Dropped trips with no passengers')</a:t>
            </a:r>
            <a:endParaRPr b="1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729450" y="5976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Distribution of Vendors</a:t>
            </a:r>
            <a:endParaRPr/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425" y="1705125"/>
            <a:ext cx="6000750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853</Words>
  <Application>Microsoft Macintosh PowerPoint</Application>
  <PresentationFormat>On-screen Show (16:9)</PresentationFormat>
  <Paragraphs>181</Paragraphs>
  <Slides>35</Slides>
  <Notes>34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Bree Serif</vt:lpstr>
      <vt:lpstr>Raleway</vt:lpstr>
      <vt:lpstr>Arial</vt:lpstr>
      <vt:lpstr>Lato</vt:lpstr>
      <vt:lpstr>Streamline</vt:lpstr>
      <vt:lpstr>NYC Taxi Trip Duration Analysis </vt:lpstr>
      <vt:lpstr>Introduction</vt:lpstr>
      <vt:lpstr>Dataset</vt:lpstr>
      <vt:lpstr>Dataset - Data Fields</vt:lpstr>
      <vt:lpstr>Dataset</vt:lpstr>
      <vt:lpstr>Data Exploration</vt:lpstr>
      <vt:lpstr>Data Exploration</vt:lpstr>
      <vt:lpstr>Data Preprocessing</vt:lpstr>
      <vt:lpstr>Distribution of Vendors</vt:lpstr>
      <vt:lpstr>Data Exploration</vt:lpstr>
      <vt:lpstr>Data Preprocessing- Clean-up:</vt:lpstr>
      <vt:lpstr>Distribution of Passenger Count</vt:lpstr>
      <vt:lpstr>Distribution of Pickup Count over the Year</vt:lpstr>
      <vt:lpstr>Distribution of Pickup Datetime over the Year</vt:lpstr>
      <vt:lpstr>Distribution of Pickup Datetime over January</vt:lpstr>
      <vt:lpstr>PowerPoint Presentation</vt:lpstr>
      <vt:lpstr>Distribution of Pickup Count over the Week</vt:lpstr>
      <vt:lpstr>Distribution of Pickup Datetime over the Week</vt:lpstr>
      <vt:lpstr>Distribution of Pickup Count over the Day</vt:lpstr>
      <vt:lpstr>Heatmap of Pickup Time over the Day</vt:lpstr>
      <vt:lpstr>Distribution of Duration during the Day</vt:lpstr>
      <vt:lpstr>Weekday Duration vs. Weekend Duration</vt:lpstr>
      <vt:lpstr>Models</vt:lpstr>
      <vt:lpstr>Models                  —— Ridge Regression </vt:lpstr>
      <vt:lpstr>Models                  —— Random Forest </vt:lpstr>
      <vt:lpstr>Models                  —— XGBoost </vt:lpstr>
      <vt:lpstr>Models                  —— Performance &amp; Evaluation </vt:lpstr>
      <vt:lpstr>Models                  —— Performance &amp; Evaluation </vt:lpstr>
      <vt:lpstr>Models                  —— Performance &amp; Evaluation </vt:lpstr>
      <vt:lpstr>Models                  —— Performance &amp; Evaluation </vt:lpstr>
      <vt:lpstr>Models                  —— Performance &amp; Evaluation </vt:lpstr>
      <vt:lpstr>Models                  —— Performance &amp; Evaluation </vt:lpstr>
      <vt:lpstr>Models                  —— Performance &amp; Evaluation </vt:lpstr>
      <vt:lpstr>Feature Work                  —— Performance &amp; Evaluation 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 Taxi Trip Duration Analysis </dc:title>
  <cp:lastModifiedBy>Zhe Feng</cp:lastModifiedBy>
  <cp:revision>10</cp:revision>
  <dcterms:modified xsi:type="dcterms:W3CDTF">2018-04-20T01:29:35Z</dcterms:modified>
</cp:coreProperties>
</file>